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7" r:id="rId14"/>
    <p:sldId id="267" r:id="rId15"/>
    <p:sldId id="268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1" r:id="rId24"/>
  </p:sldIdLst>
  <p:sldSz cx="12192000" cy="6858000"/>
  <p:notesSz cx="6858000" cy="9144000"/>
  <p:defaultTextStyle>
    <a:defPPr>
      <a:defRPr lang="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07CD9-90B7-48B7-A107-468052A29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7E67F6-7BAC-46C6-ABF6-DAEDE0D44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8D81E-BAF1-45F4-B6A8-823A83F4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76901A-6DBE-455B-8398-DC928037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79768E-7420-4165-8D50-48A9D5B1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67556-427F-40C5-896E-7B620F6A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62BE56-C5C8-47D7-88F1-A08891045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B43FD-B55E-4FF8-9969-440AE790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81F8F9-ED03-46C6-AFC4-E91AAC27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D8A79A-1BDA-4EA8-B259-7DCE6F8C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25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34F547E-079C-4134-B8E9-27D7A2871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631775-5F5F-4299-AC04-4979D55E5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BC492E-3122-4271-878A-320B3C3E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50979A-793B-41F4-8A0A-567004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B8CFA-E408-4299-99CA-F785A29D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5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BC05D-63A4-4EB6-98F5-FEB65B38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4F76F-9CA1-4CB8-86E5-997D9ACD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B743BE-11E0-486E-BFDE-C150BE8A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F24E52-D34C-4B9D-BDDC-3416C868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21B4AA-39B9-44BA-8214-CFA7E09C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3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4E3F4-36AA-4F37-BD8C-5D19DFD1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8EEF4E-C096-4572-A0EE-64BD124A1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AFF8CD-76D8-4A50-91D1-2B168F29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D1888-1521-4E26-968D-0E092E88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53D23D-48D9-40D8-B123-DEBF4558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44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B21A4-0C6B-4C51-B38C-0D7A970B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35B1BF-3881-4608-9C72-4165AE76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FFE5E4-6F85-4932-B2A7-20D828A9D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5444F4-52F3-4633-8855-92C5ACE5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820CFD-EA78-4180-872D-FD9A0528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67289-3DE5-4DFB-AFD9-08F516C7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87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08C38-F033-4834-B11B-6C93E56A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20D43C-003C-4169-8547-C1A5400AB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F3CDA-42C6-4C7B-9473-F1C7ADE4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2196F1-1B07-4F6A-A8F1-C5735A930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D0156B-6E69-42BA-94E6-19F11B432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91741CE-390C-4818-BBA2-651FEFED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4C3DBE-EFF7-4BEC-AD1A-C99F5118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D78C97-3FDD-4201-AC65-B4E7F699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50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AA9BE-8163-41D0-A9BC-D17AAC6C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A83526-F37E-426A-AC6F-29B4BFC2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060BAE-9655-42B0-A16C-3C3757E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359EFD-9F37-4D5F-964C-8D383668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22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59295C-3A5C-42CC-804C-2D44C862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D37D48-E144-46BB-A8A0-AC7EB2E8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258F17-B21E-4714-A782-9EE24BF7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16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7B79F-E50E-4792-ACC7-DED3389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DC292-56DB-43DA-9BDE-2DD8159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576250-96CD-4484-986F-CB7C96507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08E7D6-F68A-4DBD-8A6F-9A1DBB09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4493FB-A8B3-43CD-916D-F0B297D7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201141-DF5F-4E63-96A8-3733DB1F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82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3AA10-3806-417A-B2D6-761C936F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6AD470-AA69-45C5-9D5C-547D05F83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8BD7DF-69DC-4564-A206-A702C78E5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475689-E254-4D7C-86F3-52615BF5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DF1419-BCEC-47A0-9D86-3A78DE77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508B83-FFFC-4F83-A7AD-F45C78CE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8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56234-4449-4B00-8C56-D333F366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z"/>
              <a:t>Başlıq nümunəsi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4C364-50C4-41B1-AC1D-FC9539AE7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z"/>
              <a:t>Nümunə mətn</a:t>
            </a:r>
          </a:p>
          <a:p>
            <a:pPr lvl="1"/>
            <a:r>
              <a:rPr lang="az"/>
              <a:t>İkinci səviyyə</a:t>
            </a:r>
          </a:p>
          <a:p>
            <a:pPr lvl="2"/>
            <a:r>
              <a:rPr lang="az"/>
              <a:t>Üçüncü səviyyə</a:t>
            </a:r>
          </a:p>
          <a:p>
            <a:pPr lvl="3"/>
            <a:r>
              <a:rPr lang="az"/>
              <a:t>Dördüncü səviyyə</a:t>
            </a:r>
          </a:p>
          <a:p>
            <a:pPr lvl="4"/>
            <a:r>
              <a:rPr lang="az"/>
              <a:t>Beşinci səviyyə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829808-8B8F-4445-9DD1-B373C06A9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FF081-34D5-464A-93AD-59EEC5F74595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E1948-6C67-4599-8E30-2F4E5EB86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498D8E-31F8-4595-87AC-F4CE7A249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24FD4-493A-4B0A-8A72-0C835309C2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8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F15B87C9-3C12-44C7-AB30-22689BE0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98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E8C60-D234-4EF8-8475-17EA8387B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ru-RU" sz="4400" dirty="0"/>
              <a:t>Аппаратное обеспечение персонального компьютера.</a:t>
            </a:r>
            <a:endParaRPr lang="az" sz="4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19822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248" y="457200"/>
            <a:ext cx="3812708" cy="5586153"/>
          </a:xfrm>
        </p:spPr>
        <p:txBody>
          <a:bodyPr>
            <a:noAutofit/>
          </a:bodyPr>
          <a:lstStyle/>
          <a:p>
            <a:br>
              <a:rPr lang="ru-RU" sz="2000" dirty="0"/>
            </a:br>
            <a:r>
              <a:rPr lang="ru-RU" sz="2000" dirty="0"/>
              <a:t>Бит — это ячейка для двоичного кода: «да» или «нет», на компьютерном языке «1» или «0», «присутствует сигнал» или «нет сигнала».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Можно подумать, что для передачи слов только с двумя цифрами требуется много времени. Но если скорость велика, компьютеры имеют огромное преимущество. Память компьютера также измеряется в битах.</a:t>
            </a:r>
            <a:endParaRPr lang="az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0648E6-4F9D-451F-87AC-E7C9CF7E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7" y="1538206"/>
            <a:ext cx="6972302" cy="37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Виды памяти. 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Винчестер (жесткий диск).Жесткий диск находится внутри системного блока компьютера. Жесткий диск является основным устройством, на котором хранится информация. Все программы и игры хранятся внутри жесткого диска.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48C732-B781-488E-9D34-9FE76DA69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24" y="976311"/>
            <a:ext cx="5152672" cy="46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1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248" y="473824"/>
            <a:ext cx="3812708" cy="5552903"/>
          </a:xfrm>
        </p:spPr>
        <p:txBody>
          <a:bodyPr>
            <a:noAutofit/>
          </a:bodyPr>
          <a:lstStyle/>
          <a:p>
            <a:r>
              <a:rPr lang="ru-RU" sz="2000" dirty="0"/>
              <a:t>Видеокарта — это устройство, обеспечивающее обработку графической информации и отображение ее на мониторе. Каждая видеокарта имеет графический процессор. Видеокарта берет на себя часть нагрузки центрального процессора компьютера (ЦП).</a:t>
            </a:r>
            <a:br>
              <a:rPr lang="az-Latn-AZ" sz="2000" dirty="0"/>
            </a:br>
            <a:br>
              <a:rPr lang="az-Latn-AZ" sz="2000" dirty="0"/>
            </a:br>
            <a:endParaRPr lang="az" sz="2000" dirty="0"/>
          </a:p>
        </p:txBody>
      </p:sp>
      <p:pic>
        <p:nvPicPr>
          <p:cNvPr id="7" name="Рисунок 6" descr="Изображение выглядит как текст, вентилятор, устройство, двигатель&#10;&#10;Автоматически созданное описание">
            <a:extLst>
              <a:ext uri="{FF2B5EF4-FFF2-40B4-BE49-F238E27FC236}">
                <a16:creationId xmlns:a16="http://schemas.microsoft.com/office/drawing/2014/main" id="{A256F34A-7347-4637-84F1-EF94BCE08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1528761"/>
            <a:ext cx="66675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r="17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/>
              <a:t>Говорить о современных играх без дорогой и мощной видеокарты не стоит. Кроме того, для обработки фото и видео файлов на профессиональном уровне необходима мощная видеокарта.</a:t>
            </a:r>
          </a:p>
          <a:p>
            <a:endParaRPr lang="ru-RU" sz="1800" dirty="0"/>
          </a:p>
          <a:p>
            <a:r>
              <a:rPr lang="ru-RU" sz="1800" dirty="0"/>
              <a:t>1. Все изображения, используемые в компьютере, обрабатываются видеокартой. Без видеокарты мы не можем увидеть ни картинки, ни видео на мониторе.</a:t>
            </a:r>
          </a:p>
          <a:p>
            <a:endParaRPr lang="ru-RU" sz="1800" dirty="0"/>
          </a:p>
          <a:p>
            <a:r>
              <a:rPr lang="ru-RU" sz="1800" dirty="0"/>
              <a:t>2. Видеокарта имеет собственный процессор. Этот процессор выполняет вычисления, связанные с графикой.</a:t>
            </a:r>
          </a:p>
          <a:p>
            <a:endParaRPr lang="ru-RU" sz="1800" dirty="0"/>
          </a:p>
          <a:p>
            <a:r>
              <a:rPr lang="ru-RU" sz="1800" dirty="0"/>
              <a:t>3. Производитель видеокарты и объем ее памяти – основные ее показатели.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098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Компьютерная периферия</a:t>
            </a:r>
          </a:p>
          <a:p>
            <a:r>
              <a:rPr lang="ru-RU" sz="2000" dirty="0">
                <a:solidFill>
                  <a:schemeClr val="bg1"/>
                </a:solidFill>
              </a:rPr>
              <a:t>Устройства ввода</a:t>
            </a:r>
            <a:endParaRPr lang="az" sz="2000" dirty="0">
              <a:solidFill>
                <a:schemeClr val="bg1"/>
              </a:solidFill>
            </a:endParaRPr>
          </a:p>
        </p:txBody>
      </p:sp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63BFBF59-6CAF-4B37-AAF2-13A1377D94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29" y="1205695"/>
            <a:ext cx="5850945" cy="43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248" y="1955661"/>
            <a:ext cx="3812708" cy="2592601"/>
          </a:xfrm>
        </p:spPr>
        <p:txBody>
          <a:bodyPr>
            <a:noAutofit/>
          </a:bodyPr>
          <a:lstStyle/>
          <a:p>
            <a:r>
              <a:rPr lang="ru-RU" sz="2000" dirty="0"/>
              <a:t>Устройства вывода информации.</a:t>
            </a:r>
            <a:endParaRPr lang="az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AC5E65-59E5-4F47-BC48-F8C7C5F5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72" y="2147062"/>
            <a:ext cx="6134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Все периферийные устройства подключаются к ПК через специальные порты. Порт — соединение (физическое или логическое), через которое осуществляется прием и отправка данных компьютера: USB, Thunderbolt, VGA, HDMI и т. д.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AB6F36-47B5-4DB0-B48E-917925C2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66" y="2050687"/>
            <a:ext cx="7070939" cy="22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248" y="1955661"/>
            <a:ext cx="4074018" cy="2592601"/>
          </a:xfrm>
        </p:spPr>
        <p:txBody>
          <a:bodyPr>
            <a:noAutofit/>
          </a:bodyPr>
          <a:lstStyle/>
          <a:p>
            <a:r>
              <a:rPr lang="ru-RU" sz="2000" dirty="0"/>
              <a:t>Кулер является частью системы охлаждения компьютера.</a:t>
            </a:r>
            <a:endParaRPr lang="az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E770B3-CE1A-4D49-88DE-AE9F35E09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03" y="632586"/>
            <a:ext cx="5238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1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18" y="2129528"/>
            <a:ext cx="4215023" cy="26087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349829"/>
            <a:ext cx="4820783" cy="4519159"/>
          </a:xfrm>
        </p:spPr>
        <p:txBody>
          <a:bodyPr>
            <a:normAutofit/>
          </a:bodyPr>
          <a:lstStyle/>
          <a:p>
            <a:r>
              <a:rPr lang="en-US" sz="2000" dirty="0"/>
              <a:t>RAM (</a:t>
            </a:r>
            <a:r>
              <a:rPr lang="ru-RU" sz="2000" dirty="0"/>
              <a:t>ОЗУ</a:t>
            </a:r>
            <a:r>
              <a:rPr lang="en-US" sz="2000" dirty="0"/>
              <a:t>)</a:t>
            </a:r>
            <a:r>
              <a:rPr lang="ru-RU" sz="2000" dirty="0"/>
              <a:t>. </a:t>
            </a:r>
            <a:endParaRPr lang="en-US" sz="2000" dirty="0"/>
          </a:p>
          <a:p>
            <a:r>
              <a:rPr lang="ru-RU" sz="2000" dirty="0"/>
              <a:t>Команды и данные хранятся в оперативной памяти для работы программ. Эти данные передаются процессору.</a:t>
            </a:r>
            <a:r>
              <a:rPr lang="en-US" sz="2000" dirty="0"/>
              <a:t> </a:t>
            </a:r>
            <a:r>
              <a:rPr lang="ru-RU" sz="2000" dirty="0"/>
              <a:t>Оперативную память можно рассматривать как память в мозгу человека. Мы помним о том, что нам нужно, и забываем то, что нам не нужно.</a:t>
            </a:r>
            <a:r>
              <a:rPr lang="en-US" sz="2000" dirty="0"/>
              <a:t> </a:t>
            </a:r>
            <a:r>
              <a:rPr lang="ru-RU" sz="2000" dirty="0"/>
              <a:t>Основной характеристикой рабочей памяти является ее объем, т.е. количество. Оперативная память в настоящее время измеряется в гигабайтах.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933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308118"/>
            <a:ext cx="6172200" cy="223223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00894"/>
            <a:ext cx="3932237" cy="2868093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chemeClr val="accent1"/>
                </a:solidFill>
              </a:rPr>
              <a:t>Внешние запоминающие устройства. </a:t>
            </a:r>
            <a:r>
              <a:rPr lang="ru-RU" sz="1800" b="1" dirty="0"/>
              <a:t>Еще одним типом хранилища являются съемные носители. Его главное преимущество – мобильность.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372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53491"/>
            <a:ext cx="3932237" cy="391549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Компьютер – это устройство, предназначенное для работы с информацией. Компьютер осуществляет ввод, обработку, хранение (сохранение), печать или другие средства вывода информации, а также передачу. Компьютер состоит из двух основных частей, аппаратной и программной частей.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47" y="176681"/>
            <a:ext cx="4763444" cy="3219899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51" y="3566160"/>
            <a:ext cx="2886113" cy="1621184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46" y="3566160"/>
            <a:ext cx="1662078" cy="1621184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39" y="5356924"/>
            <a:ext cx="2772859" cy="11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68" y="1468062"/>
            <a:ext cx="4571451" cy="37654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Звуковая карта - для передачи звуков на компьютер, вывода их с компьютера и обработки на компьютере. Обработка акустических (звуковых) файлов осуществляется звуковой картой.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102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74" y="1376744"/>
            <a:ext cx="6732948" cy="2871060"/>
          </a:xfrm>
        </p:spPr>
      </p:pic>
      <p:sp>
        <p:nvSpPr>
          <p:cNvPr id="7" name="Title 1"/>
          <p:cNvSpPr>
            <a:spLocks noGrp="1"/>
          </p:cNvSpPr>
          <p:nvPr>
            <p:ph type="body" sz="half" idx="2"/>
          </p:nvPr>
        </p:nvSpPr>
        <p:spPr>
          <a:xfrm>
            <a:off x="839788" y="906087"/>
            <a:ext cx="3932237" cy="4962901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Клавиатура и мышь. </a:t>
            </a:r>
            <a:r>
              <a:rPr lang="ru-RU" sz="2000" dirty="0"/>
              <a:t>Клавиатура — это устройство, используемое для ввода данных (букв, цифр и других символов) в компьютер. Это значит, что с помощью клавиатуры мы можем ввести в компьютер любой текст, символ, команду. Клавиатура является частью компьютера и используется для управления им (с помощью кнопок).</a:t>
            </a:r>
            <a:endParaRPr lang="en-US" sz="2000" dirty="0"/>
          </a:p>
          <a:p>
            <a:r>
              <a:rPr lang="ru-RU" sz="2000" dirty="0">
                <a:solidFill>
                  <a:schemeClr val="accent1"/>
                </a:solidFill>
              </a:rPr>
              <a:t>Компьютерная мышь </a:t>
            </a:r>
            <a:r>
              <a:rPr lang="ru-RU" sz="2000" dirty="0"/>
              <a:t>— это устройство, используемое для выбора и управления объектами на экране компьютера.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6440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13" y="1457325"/>
            <a:ext cx="4795722" cy="42870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15142"/>
            <a:ext cx="3932237" cy="5253846"/>
          </a:xfrm>
        </p:spPr>
        <p:txBody>
          <a:bodyPr>
            <a:noAutofit/>
          </a:bodyPr>
          <a:lstStyle/>
          <a:p>
            <a:r>
              <a:rPr lang="ru-RU" sz="2000" dirty="0"/>
              <a:t>Устройства ввода: принтер, сканер и мультимедийные устройства.Устройства ввода используются для ввода данных в компьютер.</a:t>
            </a:r>
            <a:endParaRPr lang="en-US" sz="2000" dirty="0"/>
          </a:p>
          <a:p>
            <a:r>
              <a:rPr lang="ru-RU" sz="2000" dirty="0">
                <a:solidFill>
                  <a:schemeClr val="accent1"/>
                </a:solidFill>
              </a:rPr>
              <a:t>Принтер</a:t>
            </a:r>
            <a:r>
              <a:rPr lang="ru-RU" sz="2000" dirty="0"/>
              <a:t> используется для печати текста и изображений. Принтеры бывают матричные, струйные и лазерные.</a:t>
            </a:r>
            <a:endParaRPr lang="en-US" sz="2000" dirty="0"/>
          </a:p>
          <a:p>
            <a:r>
              <a:rPr lang="ru-RU" sz="2000" dirty="0">
                <a:solidFill>
                  <a:schemeClr val="accent1"/>
                </a:solidFill>
              </a:rPr>
              <a:t>Сканер </a:t>
            </a:r>
            <a:r>
              <a:rPr lang="ru-RU" sz="2000" dirty="0"/>
              <a:t>— это устройство, которое переносит данные с бумаги на монитор. Сначала бумага с изображением вставляется в сканер, подключенный к компьютеру. Затем изображение на бумаге отражается на мониторе компьютера.</a:t>
            </a:r>
            <a:endParaRPr lang="en-US" sz="2000" dirty="0"/>
          </a:p>
          <a:p>
            <a:r>
              <a:rPr lang="ru-RU" sz="2000" dirty="0">
                <a:solidFill>
                  <a:schemeClr val="accent1"/>
                </a:solidFill>
              </a:rPr>
              <a:t>Аудиодинамики </a:t>
            </a:r>
            <a:r>
              <a:rPr lang="ru-RU" sz="2000" dirty="0"/>
              <a:t>используются для вывода звука с компьютера.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481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Изменение фонового изображения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FD75E7-B18C-4F9B-A14E-DBCCB71D1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12" y="706364"/>
            <a:ext cx="6096000" cy="54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4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Hardware</a:t>
            </a:r>
            <a:r>
              <a:rPr lang="az" sz="2000" dirty="0">
                <a:solidFill>
                  <a:schemeClr val="bg1"/>
                </a:solidFill>
              </a:rPr>
              <a:t> / </a:t>
            </a:r>
            <a:r>
              <a:rPr lang="ru-RU" sz="2000" dirty="0">
                <a:solidFill>
                  <a:schemeClr val="bg1"/>
                </a:solidFill>
              </a:rPr>
              <a:t>Аппаратное обеспечение</a:t>
            </a:r>
            <a:endParaRPr lang="az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Software </a:t>
            </a:r>
            <a:r>
              <a:rPr lang="az" sz="2000" dirty="0">
                <a:solidFill>
                  <a:schemeClr val="bg1"/>
                </a:solidFill>
              </a:rPr>
              <a:t>/ </a:t>
            </a:r>
            <a:r>
              <a:rPr lang="ru-RU" sz="2000" dirty="0">
                <a:solidFill>
                  <a:schemeClr val="bg1"/>
                </a:solidFill>
              </a:rPr>
              <a:t>Программное обеспечение</a:t>
            </a:r>
            <a:endParaRPr lang="az" sz="2000" dirty="0">
              <a:solidFill>
                <a:schemeClr val="bg1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1BFEA5-3E62-4216-95C0-BE68EAF95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r="-3" b="-3"/>
          <a:stretch/>
        </p:blipFill>
        <p:spPr>
          <a:xfrm>
            <a:off x="5110716" y="818413"/>
            <a:ext cx="6596652" cy="50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660" y="2579474"/>
            <a:ext cx="3812708" cy="1344975"/>
          </a:xfrm>
        </p:spPr>
        <p:txBody>
          <a:bodyPr>
            <a:normAutofit/>
          </a:bodyPr>
          <a:lstStyle/>
          <a:p>
            <a:r>
              <a:rPr lang="en-US" sz="2800" dirty="0"/>
              <a:t>Hardware</a:t>
            </a:r>
            <a:r>
              <a:rPr lang="az" sz="2800" dirty="0"/>
              <a:t> / </a:t>
            </a:r>
            <a:r>
              <a:rPr lang="ru-RU" sz="2800" dirty="0"/>
              <a:t>Аппаратное обеспечение</a:t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5" name="Объект 4" descr="Изображение выглядит как текс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65396CB-DA50-44DF-83C7-460A995FF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31247"/>
            <a:ext cx="6646270" cy="32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Software</a:t>
            </a:r>
            <a:r>
              <a:rPr lang="az" sz="2000" dirty="0">
                <a:solidFill>
                  <a:schemeClr val="bg1"/>
                </a:solidFill>
              </a:rPr>
              <a:t>/ </a:t>
            </a:r>
            <a:r>
              <a:rPr lang="ru-RU" sz="2000" dirty="0">
                <a:solidFill>
                  <a:schemeClr val="bg1"/>
                </a:solidFill>
              </a:rPr>
              <a:t>Программное обеспечение</a:t>
            </a:r>
            <a:endParaRPr lang="az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 descr="Изображение выглядит как текст, электроника, диспле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333C458-A570-419C-95DD-4F99E5CB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66" y="1128713"/>
            <a:ext cx="6900861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248" y="2132699"/>
            <a:ext cx="3812708" cy="2592601"/>
          </a:xfrm>
        </p:spPr>
        <p:txBody>
          <a:bodyPr>
            <a:noAutofit/>
          </a:bodyPr>
          <a:lstStyle/>
          <a:p>
            <a:r>
              <a:rPr lang="ru-RU" sz="2000" dirty="0"/>
              <a:t>Системный блок.</a:t>
            </a:r>
            <a:br>
              <a:rPr lang="ru-RU" sz="2000" dirty="0"/>
            </a:br>
            <a:r>
              <a:rPr lang="ru-RU" sz="2000" dirty="0"/>
              <a:t>Состоит из:</a:t>
            </a:r>
            <a:br>
              <a:rPr lang="ru-RU" sz="2000" dirty="0"/>
            </a:br>
            <a:r>
              <a:rPr lang="ru-RU" sz="2000" dirty="0"/>
              <a:t>• Центральный процессор;</a:t>
            </a:r>
            <a:br>
              <a:rPr lang="ru-RU" sz="2000" dirty="0"/>
            </a:br>
            <a:r>
              <a:rPr lang="ru-RU" sz="2000" dirty="0"/>
              <a:t>• Материнская плата;</a:t>
            </a:r>
            <a:br>
              <a:rPr lang="ru-RU" sz="2000" dirty="0"/>
            </a:br>
            <a:r>
              <a:rPr lang="ru-RU" sz="2000" dirty="0"/>
              <a:t>• Оперативная память (ОЗУ);</a:t>
            </a:r>
            <a:br>
              <a:rPr lang="ru-RU" sz="2000" dirty="0"/>
            </a:br>
            <a:r>
              <a:rPr lang="ru-RU" sz="2000" dirty="0"/>
              <a:t>• Видеокарта;</a:t>
            </a:r>
            <a:br>
              <a:rPr lang="ru-RU" sz="2000" dirty="0"/>
            </a:br>
            <a:r>
              <a:rPr lang="ru-RU" sz="2000" dirty="0"/>
              <a:t>• Оптический диск (cd/dvd);</a:t>
            </a:r>
            <a:br>
              <a:rPr lang="ru-RU" sz="2000" dirty="0"/>
            </a:br>
            <a:r>
              <a:rPr lang="ru-RU" sz="2000" dirty="0"/>
              <a:t>• Карты расширения (Порт — это отверстие на компьютере или внутри него. К этому отверстию можно подключать другие устройства. Примеры портов: USB, Thunderbolt, VGA, HDMI и т. д.);</a:t>
            </a:r>
            <a:br>
              <a:rPr lang="ru-RU" sz="2000" dirty="0"/>
            </a:br>
            <a:r>
              <a:rPr lang="ru-RU" sz="2000" dirty="0"/>
              <a:t>• Энергоснабжение (блок питания);</a:t>
            </a:r>
            <a:br>
              <a:rPr lang="ru-RU" sz="2000" dirty="0"/>
            </a:br>
            <a:r>
              <a:rPr lang="ru-RU" sz="2000" dirty="0"/>
              <a:t>• Жесткий диск ;</a:t>
            </a:r>
          </a:p>
        </p:txBody>
      </p:sp>
      <p:pic>
        <p:nvPicPr>
          <p:cNvPr id="4" name="Рисунок 3" descr="Изображение выглядит как легкий, зеленый, внешни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EBDB1F54-9A33-4BA3-A38A-8F12EB3F6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6" y="303591"/>
            <a:ext cx="5774266" cy="57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4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Блок питания (блок питания) - снабжает компьютер энергией, выравнивает напряжение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устройство, вентилятор&#10;&#10;Автоматически созданное описание">
            <a:extLst>
              <a:ext uri="{FF2B5EF4-FFF2-40B4-BE49-F238E27FC236}">
                <a16:creationId xmlns:a16="http://schemas.microsoft.com/office/drawing/2014/main" id="{6C1D1825-11BB-4FB6-8C20-C29FFF7B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3227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34939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0329-EB97-4E8F-8D5E-D8C8FEC3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771" y="2132699"/>
            <a:ext cx="3986185" cy="2738559"/>
          </a:xfrm>
        </p:spPr>
        <p:txBody>
          <a:bodyPr>
            <a:noAutofit/>
          </a:bodyPr>
          <a:lstStyle/>
          <a:p>
            <a:r>
              <a:rPr lang="ru-RU" sz="2000" dirty="0"/>
              <a:t>Процессор (CPU — центральный процессор) — основная операционно-вычислительная часть персонального компьютера. Все программы состоят из множества команд. Процессор выполняет эти команды, обрабатывает и передает код (данные) между отдельными элементами компьютера. Скорость и производительность компьютера зависит в первую очередь от скорости процессора (перед установкой последней версии Windows на компьютер следует подумать, совместим ли процессор компьютера с этой версией). Тактовая частота процессора, структура и количество ядер определяют быстродействие процессора.</a:t>
            </a:r>
            <a:endParaRPr lang="az" sz="2000" dirty="0"/>
          </a:p>
        </p:txBody>
      </p:sp>
      <p:pic>
        <p:nvPicPr>
          <p:cNvPr id="5" name="Рисунок 4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D8FAD78B-61FC-4082-8FC2-F05B02A2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78" y="2006776"/>
            <a:ext cx="48768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03134-39C6-40CC-B156-26CD3252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095501"/>
            <a:ext cx="3822192" cy="3799272"/>
          </a:xfrm>
        </p:spPr>
        <p:txBody>
          <a:bodyPr>
            <a:normAutofit fontScale="85000" lnSpcReduction="10000"/>
          </a:bodyPr>
          <a:lstStyle/>
          <a:p>
            <a:r>
              <a:rPr lang="ru-RU" sz="2000" dirty="0">
                <a:solidFill>
                  <a:srgbClr val="FFFF00"/>
                </a:solidFill>
              </a:rPr>
              <a:t>Материнская плата </a:t>
            </a:r>
            <a:r>
              <a:rPr lang="ru-RU" sz="2000" dirty="0">
                <a:solidFill>
                  <a:schemeClr val="bg1"/>
                </a:solidFill>
              </a:rPr>
              <a:t>(motherboard, MB) Материнская плата соединяет все компоненты внутри системного блока (видеокарту, жесткий диск, оптический движок и т.д.). Кроме того, внутрь системной платы могут быть включены дополнительные компоненты: внутренние (видеокарта, сетевая карта, звуковая карта, устройства ввода-вывода и т.п.).</a:t>
            </a:r>
          </a:p>
          <a:p>
            <a:r>
              <a:rPr lang="ru-RU" sz="2000" dirty="0">
                <a:solidFill>
                  <a:srgbClr val="FFFF00"/>
                </a:solidFill>
              </a:rPr>
              <a:t>Неправильно подобранная системная плата </a:t>
            </a:r>
            <a:r>
              <a:rPr lang="ru-RU" sz="2000" dirty="0">
                <a:solidFill>
                  <a:schemeClr val="bg1"/>
                </a:solidFill>
              </a:rPr>
              <a:t>может негативно сказаться на производительности персонального компьютера (даже если другие части компьютера очень мощные).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DC6D4AE2-06CF-47A6-9FB4-D76CC438C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47" y="757237"/>
            <a:ext cx="6844066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37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872</Words>
  <Application>Microsoft Office PowerPoint</Application>
  <PresentationFormat>Widescreen</PresentationFormat>
  <Paragraphs>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Аппаратное обеспечение персонального компьютера.</vt:lpstr>
      <vt:lpstr>PowerPoint Presentation</vt:lpstr>
      <vt:lpstr>PowerPoint Presentation</vt:lpstr>
      <vt:lpstr>Hardware / Аппаратное обеспечение </vt:lpstr>
      <vt:lpstr>PowerPoint Presentation</vt:lpstr>
      <vt:lpstr>Системный блок. Состоит из: • Центральный процессор; • Материнская плата; • Оперативная память (ОЗУ); • Видеокарта; • Оптический диск (cd/dvd); • Карты расширения (Порт — это отверстие на компьютере или внутри него. К этому отверстию можно подключать другие устройства. Примеры портов: USB, Thunderbolt, VGA, HDMI и т. д.); • Энергоснабжение (блок питания); • Жесткий диск ;</vt:lpstr>
      <vt:lpstr>PowerPoint Presentation</vt:lpstr>
      <vt:lpstr>Процессор (CPU — центральный процессор) — основная операционно-вычислительная часть персонального компьютера. Все программы состоят из множества команд. Процессор выполняет эти команды, обрабатывает и передает код (данные) между отдельными элементами компьютера. Скорость и производительность компьютера зависит в первую очередь от скорости процессора (перед установкой последней версии Windows на компьютер следует подумать, совместим ли процессор компьютера с этой версией). Тактовая частота процессора, структура и количество ядер определяют быстродействие процессора.</vt:lpstr>
      <vt:lpstr>PowerPoint Presentation</vt:lpstr>
      <vt:lpstr> Бит — это ячейка для двоичного кода: «да» или «нет», на компьютерном языке «1» или «0», «присутствует сигнал» или «нет сигнала».  Можно подумать, что для передачи слов только с двумя цифрами требуется много времени. Но если скорость велика, компьютеры имеют огромное преимущество. Память компьютера также измеряется в битах.</vt:lpstr>
      <vt:lpstr>PowerPoint Presentation</vt:lpstr>
      <vt:lpstr>Видеокарта — это устройство, обеспечивающее обработку графической информации и отображение ее на мониторе. Каждая видеокарта имеет графический процессор. Видеокарта берет на себя часть нагрузки центрального процессора компьютера (ЦП).  </vt:lpstr>
      <vt:lpstr>PowerPoint Presentation</vt:lpstr>
      <vt:lpstr>PowerPoint Presentation</vt:lpstr>
      <vt:lpstr>Устройства вывода информации.</vt:lpstr>
      <vt:lpstr>PowerPoint Presentation</vt:lpstr>
      <vt:lpstr>Кулер является частью системы охлаждения компьютера.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Урок 1. Аппаратное обеспечение персонального компьютера. Настройка индивидуального интерфейса рабочего стола</dc:title>
  <dc:creator>Ахмедов Мухаммед Азерович</dc:creator>
  <cp:lastModifiedBy>Tamerlan Hasanov</cp:lastModifiedBy>
  <cp:revision>13</cp:revision>
  <dcterms:created xsi:type="dcterms:W3CDTF">2021-10-22T21:32:50Z</dcterms:created>
  <dcterms:modified xsi:type="dcterms:W3CDTF">2023-06-12T10:38:37Z</dcterms:modified>
</cp:coreProperties>
</file>